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4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Shape 6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 flipH="1" rot="10800000">
            <a:off x="0" y="2984999"/>
            <a:ext cx="9144000" cy="2158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" name="Shape 11"/>
          <p:cNvSpPr/>
          <p:nvPr/>
        </p:nvSpPr>
        <p:spPr>
          <a:xfrm>
            <a:off x="0" y="2393175"/>
            <a:ext cx="4617372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" name="Shape 12"/>
          <p:cNvSpPr/>
          <p:nvPr/>
        </p:nvSpPr>
        <p:spPr>
          <a:xfrm flipH="1" rot="10800000">
            <a:off x="0" y="2983958"/>
            <a:ext cx="4617372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" name="Shape 13"/>
          <p:cNvSpPr txBox="1"/>
          <p:nvPr>
            <p:ph type="ctrTitle"/>
          </p:nvPr>
        </p:nvSpPr>
        <p:spPr>
          <a:xfrm>
            <a:off x="685800" y="1746892"/>
            <a:ext cx="7772400" cy="12380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14" name="Shape 14"/>
          <p:cNvSpPr txBox="1"/>
          <p:nvPr>
            <p:ph idx="1" type="subTitle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/>
          <p:nvPr/>
        </p:nvSpPr>
        <p:spPr>
          <a:xfrm flipH="1" rot="10800000">
            <a:off x="0" y="1163100"/>
            <a:ext cx="9144000" cy="39803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" name="Shape 18"/>
          <p:cNvSpPr/>
          <p:nvPr/>
        </p:nvSpPr>
        <p:spPr>
          <a:xfrm flipH="1">
            <a:off x="4526627" y="571349"/>
            <a:ext cx="4617372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" name="Shape 19"/>
          <p:cNvSpPr/>
          <p:nvPr/>
        </p:nvSpPr>
        <p:spPr>
          <a:xfrm rot="10800000">
            <a:off x="4526627" y="1162132"/>
            <a:ext cx="4617372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" name="Shape 2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1" name="Shape 21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 flipH="1" rot="10800000">
            <a:off x="0" y="1163100"/>
            <a:ext cx="9144000" cy="39803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" name="Shape 25"/>
          <p:cNvSpPr/>
          <p:nvPr/>
        </p:nvSpPr>
        <p:spPr>
          <a:xfrm rot="10800000">
            <a:off x="4526627" y="1162132"/>
            <a:ext cx="4617372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" name="Shape 2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8" name="Shape 28"/>
          <p:cNvSpPr/>
          <p:nvPr/>
        </p:nvSpPr>
        <p:spPr>
          <a:xfrm flipH="1">
            <a:off x="4526627" y="571349"/>
            <a:ext cx="4617372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9" name="Shape 29"/>
          <p:cNvSpPr txBox="1"/>
          <p:nvPr>
            <p:ph idx="2" type="body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/>
        </p:nvSpPr>
        <p:spPr>
          <a:xfrm flipH="1" rot="10800000">
            <a:off x="0" y="1163100"/>
            <a:ext cx="9144000" cy="39803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3" name="Shape 33"/>
          <p:cNvSpPr/>
          <p:nvPr/>
        </p:nvSpPr>
        <p:spPr>
          <a:xfrm flipH="1">
            <a:off x="4526627" y="571349"/>
            <a:ext cx="4617372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4" name="Shape 3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5" name="Shape 35"/>
          <p:cNvSpPr/>
          <p:nvPr/>
        </p:nvSpPr>
        <p:spPr>
          <a:xfrm rot="10800000">
            <a:off x="4526627" y="1162132"/>
            <a:ext cx="4617372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6" name="Shape 36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/>
        </p:nvSpPr>
        <p:spPr>
          <a:xfrm flipH="1" rot="10800000">
            <a:off x="0" y="4412699"/>
            <a:ext cx="9144000" cy="7307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9" name="Shape 39"/>
          <p:cNvSpPr/>
          <p:nvPr/>
        </p:nvSpPr>
        <p:spPr>
          <a:xfrm flipH="1">
            <a:off x="4526627" y="3820834"/>
            <a:ext cx="4617372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0" name="Shape 40"/>
          <p:cNvSpPr/>
          <p:nvPr/>
        </p:nvSpPr>
        <p:spPr>
          <a:xfrm rot="10800000">
            <a:off x="4526627" y="4411617"/>
            <a:ext cx="4617372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1" name="Shape 41"/>
          <p:cNvSpPr txBox="1"/>
          <p:nvPr>
            <p:ph idx="1" type="body"/>
          </p:nvPr>
        </p:nvSpPr>
        <p:spPr>
          <a:xfrm>
            <a:off x="457200" y="4421726"/>
            <a:ext cx="8229600" cy="5052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1pPr>
          </a:lstStyle>
          <a:p/>
        </p:txBody>
      </p:sp>
      <p:sp>
        <p:nvSpPr>
          <p:cNvPr id="42" name="Shape 42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/>
          <p:nvPr/>
        </p:nvSpPr>
        <p:spPr>
          <a:xfrm>
            <a:off x="6676" y="76256"/>
            <a:ext cx="9134130" cy="5054792"/>
          </a:xfrm>
          <a:custGeom>
            <a:pathLst>
              <a:path extrusionOk="0" h="6739723" w="9157023">
                <a:moveTo>
                  <a:pt x="1629" y="0"/>
                </a:moveTo>
                <a:lnTo>
                  <a:pt x="9157023" y="4340980"/>
                </a:lnTo>
                <a:lnTo>
                  <a:pt x="1593" y="6739723"/>
                </a:lnTo>
                <a:cubicBezTo>
                  <a:pt x="-3941" y="5123960"/>
                  <a:pt x="7163" y="1615763"/>
                  <a:pt x="1629" y="0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accent1"/>
            </a:gs>
            <a:gs pos="100000">
              <a:schemeClr val="dk2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600"/>
              </a:spcBef>
              <a:buClr>
                <a:schemeClr val="dk1"/>
              </a:buClr>
              <a:buSzPct val="100000"/>
              <a:buFont typeface="Georgia"/>
              <a:defRPr sz="3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3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0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://www.chemteam.info/GasLaw/Four-Gas-Variables.html" TargetMode="External"/><Relationship Id="rId4" Type="http://schemas.openxmlformats.org/officeDocument/2006/relationships/hyperlink" Target="http://chemwiki.ucdavis.edu/Core/Physical_Chemistry/Physical_Properties_of_Matter/States_of_Matter/Gases/Gas_Laws/Gas_Laws%3A_Overview" TargetMode="External"/><Relationship Id="rId5" Type="http://schemas.openxmlformats.org/officeDocument/2006/relationships/hyperlink" Target="http://chemed.chem.purdue.edu/genchem/topicreview/bp/ch4/deviation5.html" TargetMode="External"/><Relationship Id="rId6" Type="http://schemas.openxmlformats.org/officeDocument/2006/relationships/hyperlink" Target="http://www.pmf.ukim.edu.mk/PMF/Chemistry/Pictures/WMC-VDW1.GIF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type="ctrTitle"/>
          </p:nvPr>
        </p:nvSpPr>
        <p:spPr>
          <a:xfrm>
            <a:off x="685800" y="1746892"/>
            <a:ext cx="7772400" cy="12380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Gas Laws</a:t>
            </a:r>
          </a:p>
        </p:txBody>
      </p:sp>
      <p:sp>
        <p:nvSpPr>
          <p:cNvPr id="51" name="Shape 51"/>
          <p:cNvSpPr txBox="1"/>
          <p:nvPr>
            <p:ph idx="1" type="subTitle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Pressure, Volume, Temperature Relationship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N. Cattrell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Apex Friendship High School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Exceptions</a:t>
            </a:r>
          </a:p>
        </p:txBody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/>
              <a:t>At low temperatures or high pressures, real gases will be significantly different from ideal gas behavior.  This was discovered by Van der Waals and can be explained by this formula.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lang="en"/>
              <a:t>Also, diluted gases used in experiments.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pic>
        <p:nvPicPr>
          <p:cNvPr id="106" name="Shape 10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39749" y="2433850"/>
            <a:ext cx="3318200" cy="1639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References</a:t>
            </a:r>
          </a:p>
        </p:txBody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 sz="1800" u="sng">
                <a:solidFill>
                  <a:srgbClr val="1155CC"/>
                </a:solidFill>
                <a:hlinkClick r:id="rId3"/>
              </a:rPr>
              <a:t>http://www.chemteam.info/GasLaw/Four-Gas-Variables.html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t/>
            </a:r>
            <a:endParaRPr sz="1800"/>
          </a:p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 sz="1800" u="sng">
                <a:solidFill>
                  <a:srgbClr val="1155CC"/>
                </a:solidFill>
                <a:hlinkClick r:id="rId4"/>
              </a:rPr>
              <a:t>http://chemwiki.ucdavis.edu/Core/Physical_Chemistry/Physical_Properties_of_Matter/States_of_Matter/Gases/Gas_Laws/Gas_Laws%3A_Overview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t/>
            </a:r>
            <a:endParaRPr sz="1800"/>
          </a:p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 sz="1800" u="sng">
                <a:solidFill>
                  <a:srgbClr val="1155CC"/>
                </a:solidFill>
                <a:hlinkClick r:id="rId5"/>
              </a:rPr>
              <a:t>http://chemed.chem.purdue.edu/genchem/topicreview/bp/ch4/deviation5.html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t/>
            </a:r>
            <a:endParaRPr sz="1800"/>
          </a:p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 sz="1800" u="sng">
                <a:solidFill>
                  <a:srgbClr val="1155CC"/>
                </a:solidFill>
                <a:hlinkClick r:id="rId6"/>
              </a:rPr>
              <a:t>http://www.pmf.ukim.edu.mk/PMF/Chemistry/Pictures/WMC-VDW1.GIF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About Pressure</a:t>
            </a:r>
          </a:p>
        </p:txBody>
      </p:sp>
      <p:sp>
        <p:nvSpPr>
          <p:cNvPr id="57" name="Shape 57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Pressure can be measured in atmospheres (atm), torr, millimeters of mercury (mmHg), or Pascals (Pa).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Atm is the common measurement.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1 atm=101,325 Pa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Gas Laws</a:t>
            </a:r>
          </a:p>
        </p:txBody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Boyle’s Law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Charles’ Law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Gay-Lussac’s Law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Avogadro’s Law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Ideal Gas Law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Boyle’s Law</a:t>
            </a:r>
          </a:p>
        </p:txBody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Pressure-Volume Law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V=1/P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P₁V₁=P₂V₂=P₃V₃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Charles’ Law</a:t>
            </a:r>
          </a:p>
        </p:txBody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Volume-Temperature Law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V=T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V₁/T₁=V₂/T₂=V₃/T₃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Gay-Lussac’s Law</a:t>
            </a:r>
          </a:p>
        </p:txBody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Pressure-Temperature Law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P=T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P₁/T₁=P₂/T₂=P₃/T₃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Avogadro’s Law</a:t>
            </a:r>
          </a:p>
        </p:txBody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Volume Amount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V=n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V₁/n₁=V₂/n₂=V₃/n₃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Ideal Gas Law</a:t>
            </a:r>
          </a:p>
        </p:txBody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Combination of all of the laws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PV=nRT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R=0.0821 L*atm/mol*K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4000"/>
              <a:t>Why do we use the Ideal Gas Law?</a:t>
            </a:r>
          </a:p>
        </p:txBody>
      </p:sp>
      <p:sp>
        <p:nvSpPr>
          <p:cNvPr id="99" name="Shape 99"/>
          <p:cNvSpPr txBox="1"/>
          <p:nvPr/>
        </p:nvSpPr>
        <p:spPr>
          <a:xfrm>
            <a:off x="457200" y="1496900"/>
            <a:ext cx="8130300" cy="320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000">
                <a:latin typeface="Georgia"/>
                <a:ea typeface="Georgia"/>
                <a:cs typeface="Georgia"/>
                <a:sym typeface="Georgia"/>
              </a:rPr>
              <a:t>R</a:t>
            </a:r>
            <a:r>
              <a:rPr lang="en" sz="3000">
                <a:latin typeface="Georgia"/>
                <a:ea typeface="Georgia"/>
                <a:cs typeface="Georgia"/>
                <a:sym typeface="Georgia"/>
              </a:rPr>
              <a:t>eal gases usually fall within the theoretical calculations of the ideal gas law within 5% at normal temperatures and pressures.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3000">
              <a:latin typeface="Georgia"/>
              <a:ea typeface="Georgia"/>
              <a:cs typeface="Georgia"/>
              <a:sym typeface="Georgia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3000"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paper-plane">
  <a:themeElements>
    <a:clrScheme name="Custom 354">
      <a:dk1>
        <a:srgbClr val="000000"/>
      </a:dk1>
      <a:lt1>
        <a:srgbClr val="FFFFFF"/>
      </a:lt1>
      <a:dk2>
        <a:srgbClr val="30182B"/>
      </a:dk2>
      <a:lt2>
        <a:srgbClr val="DFDFDF"/>
      </a:lt2>
      <a:accent1>
        <a:srgbClr val="592D50"/>
      </a:accent1>
      <a:accent2>
        <a:srgbClr val="D3A67A"/>
      </a:accent2>
      <a:accent3>
        <a:srgbClr val="45485F"/>
      </a:accent3>
      <a:accent4>
        <a:srgbClr val="6B9756"/>
      </a:accent4>
      <a:accent5>
        <a:srgbClr val="7D576E"/>
      </a:accent5>
      <a:accent6>
        <a:srgbClr val="4C1A23"/>
      </a:accent6>
      <a:hlink>
        <a:srgbClr val="511E3E"/>
      </a:hlink>
      <a:folHlink>
        <a:srgbClr val="9EA0A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